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embeddedFontLst>
    <p:embeddedFont>
      <p:font typeface="Tahoma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jBiPfY7EPqD7p/QUO+vmM0wyXs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Tahoma-regular.fntdata"/><Relationship Id="rId7" Type="http://schemas.openxmlformats.org/officeDocument/2006/relationships/font" Target="fonts/Tahoma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235046" y="1310256"/>
            <a:ext cx="11721907" cy="3758618"/>
            <a:chOff x="6446" y="1497937"/>
            <a:chExt cx="11721907" cy="3758618"/>
          </a:xfrm>
        </p:grpSpPr>
        <p:sp>
          <p:nvSpPr>
            <p:cNvPr id="85" name="Google Shape;85;p1"/>
            <p:cNvSpPr/>
            <p:nvPr/>
          </p:nvSpPr>
          <p:spPr>
            <a:xfrm>
              <a:off x="11024771" y="4146264"/>
              <a:ext cx="91440" cy="31308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86" name="Google Shape;86;p1"/>
            <p:cNvSpPr/>
            <p:nvPr/>
          </p:nvSpPr>
          <p:spPr>
            <a:xfrm>
              <a:off x="9754767" y="3149603"/>
              <a:ext cx="1315724" cy="31308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87" name="Google Shape;87;p1"/>
            <p:cNvSpPr/>
            <p:nvPr/>
          </p:nvSpPr>
          <p:spPr>
            <a:xfrm>
              <a:off x="9709047" y="4146264"/>
              <a:ext cx="91440" cy="31308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88" name="Google Shape;88;p1"/>
            <p:cNvSpPr/>
            <p:nvPr/>
          </p:nvSpPr>
          <p:spPr>
            <a:xfrm>
              <a:off x="9709047" y="3149603"/>
              <a:ext cx="91440" cy="31308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89" name="Google Shape;89;p1"/>
            <p:cNvSpPr/>
            <p:nvPr/>
          </p:nvSpPr>
          <p:spPr>
            <a:xfrm>
              <a:off x="8393323" y="4146264"/>
              <a:ext cx="91440" cy="31308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0" name="Google Shape;90;p1"/>
            <p:cNvSpPr/>
            <p:nvPr/>
          </p:nvSpPr>
          <p:spPr>
            <a:xfrm>
              <a:off x="8439043" y="3149603"/>
              <a:ext cx="1315724" cy="313082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1" name="Google Shape;91;p1"/>
            <p:cNvSpPr/>
            <p:nvPr/>
          </p:nvSpPr>
          <p:spPr>
            <a:xfrm>
              <a:off x="5488190" y="2181515"/>
              <a:ext cx="4266577" cy="28450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77938"/>
                  </a:lnTo>
                  <a:lnTo>
                    <a:pt x="120000" y="77938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568935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2" name="Google Shape;92;p1"/>
            <p:cNvSpPr/>
            <p:nvPr/>
          </p:nvSpPr>
          <p:spPr>
            <a:xfrm>
              <a:off x="7077598" y="4146264"/>
              <a:ext cx="91440" cy="31308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3" name="Google Shape;93;p1"/>
            <p:cNvSpPr/>
            <p:nvPr/>
          </p:nvSpPr>
          <p:spPr>
            <a:xfrm>
              <a:off x="6465456" y="3149603"/>
              <a:ext cx="657862" cy="31308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4" name="Google Shape;94;p1"/>
            <p:cNvSpPr/>
            <p:nvPr/>
          </p:nvSpPr>
          <p:spPr>
            <a:xfrm>
              <a:off x="5761874" y="4146264"/>
              <a:ext cx="91440" cy="31308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5" name="Google Shape;95;p1"/>
            <p:cNvSpPr/>
            <p:nvPr/>
          </p:nvSpPr>
          <p:spPr>
            <a:xfrm>
              <a:off x="5807594" y="3149603"/>
              <a:ext cx="657862" cy="313082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6" name="Google Shape;96;p1"/>
            <p:cNvSpPr/>
            <p:nvPr/>
          </p:nvSpPr>
          <p:spPr>
            <a:xfrm>
              <a:off x="5488190" y="2181515"/>
              <a:ext cx="977266" cy="28450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77938"/>
                  </a:lnTo>
                  <a:lnTo>
                    <a:pt x="120000" y="77938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568935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7" name="Google Shape;97;p1"/>
            <p:cNvSpPr/>
            <p:nvPr/>
          </p:nvSpPr>
          <p:spPr>
            <a:xfrm>
              <a:off x="4446150" y="4146264"/>
              <a:ext cx="91440" cy="31308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8" name="Google Shape;98;p1"/>
            <p:cNvSpPr/>
            <p:nvPr/>
          </p:nvSpPr>
          <p:spPr>
            <a:xfrm>
              <a:off x="3834007" y="3149603"/>
              <a:ext cx="657862" cy="31308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9" name="Google Shape;99;p1"/>
            <p:cNvSpPr/>
            <p:nvPr/>
          </p:nvSpPr>
          <p:spPr>
            <a:xfrm>
              <a:off x="3130425" y="4146264"/>
              <a:ext cx="91440" cy="31308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00" name="Google Shape;100;p1"/>
            <p:cNvSpPr/>
            <p:nvPr/>
          </p:nvSpPr>
          <p:spPr>
            <a:xfrm>
              <a:off x="3176145" y="3149603"/>
              <a:ext cx="657862" cy="313082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01" name="Google Shape;101;p1"/>
            <p:cNvSpPr/>
            <p:nvPr/>
          </p:nvSpPr>
          <p:spPr>
            <a:xfrm>
              <a:off x="3834007" y="2181515"/>
              <a:ext cx="1654182" cy="28450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77938"/>
                  </a:lnTo>
                  <a:lnTo>
                    <a:pt x="0" y="77938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568935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02" name="Google Shape;102;p1"/>
            <p:cNvSpPr/>
            <p:nvPr/>
          </p:nvSpPr>
          <p:spPr>
            <a:xfrm>
              <a:off x="1814701" y="4146264"/>
              <a:ext cx="91440" cy="31308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03" name="Google Shape;103;p1"/>
            <p:cNvSpPr/>
            <p:nvPr/>
          </p:nvSpPr>
          <p:spPr>
            <a:xfrm>
              <a:off x="1202559" y="3149603"/>
              <a:ext cx="657862" cy="31308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04" name="Google Shape;104;p1"/>
            <p:cNvSpPr/>
            <p:nvPr/>
          </p:nvSpPr>
          <p:spPr>
            <a:xfrm>
              <a:off x="498976" y="4146264"/>
              <a:ext cx="91440" cy="313082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05" name="Google Shape;105;p1"/>
            <p:cNvSpPr/>
            <p:nvPr/>
          </p:nvSpPr>
          <p:spPr>
            <a:xfrm>
              <a:off x="544696" y="3149603"/>
              <a:ext cx="657862" cy="313082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659C40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06" name="Google Shape;106;p1"/>
            <p:cNvSpPr/>
            <p:nvPr/>
          </p:nvSpPr>
          <p:spPr>
            <a:xfrm>
              <a:off x="1202559" y="2181515"/>
              <a:ext cx="4285631" cy="28450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77938"/>
                  </a:lnTo>
                  <a:lnTo>
                    <a:pt x="0" y="77938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568935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07" name="Google Shape;107;p1"/>
            <p:cNvSpPr/>
            <p:nvPr/>
          </p:nvSpPr>
          <p:spPr>
            <a:xfrm>
              <a:off x="4949939" y="149793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>
              <a:off x="5069550" y="161156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"/>
            <p:cNvSpPr txBox="1"/>
            <p:nvPr/>
          </p:nvSpPr>
          <p:spPr>
            <a:xfrm>
              <a:off x="5089571" y="1631588"/>
              <a:ext cx="1036459" cy="64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900" lIns="41900" spcFirstLastPara="1" rIns="41900" wrap="square" tIns="41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GB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Equine Assisted Services</a:t>
              </a:r>
              <a:endParaRPr b="0" i="0" sz="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664308" y="2466024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>
              <a:off x="783919" y="2579655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"/>
            <p:cNvSpPr txBox="1"/>
            <p:nvPr/>
          </p:nvSpPr>
          <p:spPr>
            <a:xfrm>
              <a:off x="803940" y="2599676"/>
              <a:ext cx="1036459" cy="64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b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Mental Health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6446" y="3462685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126057" y="3576316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"/>
            <p:cNvSpPr txBox="1"/>
            <p:nvPr/>
          </p:nvSpPr>
          <p:spPr>
            <a:xfrm>
              <a:off x="146078" y="3596337"/>
              <a:ext cx="1036459" cy="64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Regulated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>
              <a:off x="6446" y="4459347"/>
              <a:ext cx="1076400" cy="683700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126057" y="457297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 txBox="1"/>
            <p:nvPr/>
          </p:nvSpPr>
          <p:spPr>
            <a:xfrm>
              <a:off x="146078" y="4592998"/>
              <a:ext cx="1036500" cy="643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0475" lIns="30475" spcFirstLastPara="1" rIns="30475" wrap="square" tIns="30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800"/>
                <a:buFont typeface="Calibri"/>
                <a:buNone/>
              </a:pPr>
              <a: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Psychiatr</a:t>
              </a:r>
              <a:r>
                <a:rPr lang="en-GB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ist</a:t>
              </a:r>
              <a: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Clinical Psycholo</a:t>
              </a:r>
              <a:r>
                <a:rPr lang="en-GB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gist,</a:t>
              </a:r>
              <a:b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Occupational Therap</a:t>
              </a:r>
              <a:r>
                <a:rPr lang="en-GB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y, Drama/Art/Music Therapist</a:t>
              </a:r>
              <a:endParaRPr b="0" i="0" sz="800" u="none" cap="none" strike="noStrike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1322170" y="3462685"/>
              <a:ext cx="1076400" cy="683700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"/>
            <p:cNvSpPr/>
            <p:nvPr/>
          </p:nvSpPr>
          <p:spPr>
            <a:xfrm>
              <a:off x="1441781" y="3576316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"/>
            <p:cNvSpPr txBox="1"/>
            <p:nvPr/>
          </p:nvSpPr>
          <p:spPr>
            <a:xfrm>
              <a:off x="1461802" y="3596337"/>
              <a:ext cx="1036459" cy="64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Unregulated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1322170" y="445934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"/>
            <p:cNvSpPr/>
            <p:nvPr/>
          </p:nvSpPr>
          <p:spPr>
            <a:xfrm>
              <a:off x="1441781" y="457297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"/>
            <p:cNvSpPr txBox="1"/>
            <p:nvPr/>
          </p:nvSpPr>
          <p:spPr>
            <a:xfrm>
              <a:off x="1441777" y="4592998"/>
              <a:ext cx="1036500" cy="643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6650" lIns="26650" spcFirstLastPara="1" rIns="26650" wrap="square" tIns="266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Calibri"/>
                <a:buNone/>
              </a:pPr>
              <a:r>
                <a:rPr lang="en-GB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EAS Facilitator, </a:t>
              </a:r>
              <a: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Psychotherap</a:t>
              </a:r>
              <a:r>
                <a:rPr lang="en-GB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</a:t>
              </a:r>
              <a: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Counselling,  Behaviour</a:t>
              </a:r>
              <a:r>
                <a:rPr lang="en-GB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  <a:extLst>
                    <a:ext uri="http://customooxmlschemas.google.com/">
                      <go:slidesCustomData xmlns:go="http://customooxmlschemas.google.com/" textRoundtripDataId="0"/>
                    </a:ext>
                  </a:extLst>
                </a:rPr>
                <a:t>Therap</a:t>
              </a:r>
              <a:r>
                <a:rPr lang="en-GB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y, Physical activity</a:t>
              </a:r>
              <a:endParaRPr b="0" i="0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"/>
            <p:cNvSpPr/>
            <p:nvPr/>
          </p:nvSpPr>
          <p:spPr>
            <a:xfrm>
              <a:off x="3295756" y="2466024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1"/>
            <p:cNvSpPr/>
            <p:nvPr/>
          </p:nvSpPr>
          <p:spPr>
            <a:xfrm>
              <a:off x="3415368" y="2579655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 txBox="1"/>
            <p:nvPr/>
          </p:nvSpPr>
          <p:spPr>
            <a:xfrm>
              <a:off x="3435389" y="2599676"/>
              <a:ext cx="1036459" cy="64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b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Social Care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"/>
            <p:cNvSpPr/>
            <p:nvPr/>
          </p:nvSpPr>
          <p:spPr>
            <a:xfrm>
              <a:off x="2637894" y="3462685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2757506" y="3576316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2777527" y="3596337"/>
              <a:ext cx="1036459" cy="64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Regulated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"/>
            <p:cNvSpPr/>
            <p:nvPr/>
          </p:nvSpPr>
          <p:spPr>
            <a:xfrm>
              <a:off x="2637894" y="445934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"/>
            <p:cNvSpPr/>
            <p:nvPr/>
          </p:nvSpPr>
          <p:spPr>
            <a:xfrm>
              <a:off x="2757506" y="457297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 txBox="1"/>
            <p:nvPr/>
          </p:nvSpPr>
          <p:spPr>
            <a:xfrm>
              <a:off x="2757502" y="4592998"/>
              <a:ext cx="1036500" cy="643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900" lIns="41900" spcFirstLastPara="1" rIns="41900" wrap="square" tIns="41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Social Worker, Occupational Therapist</a:t>
              </a:r>
              <a:endParaRPr b="0" i="0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1"/>
            <p:cNvSpPr/>
            <p:nvPr/>
          </p:nvSpPr>
          <p:spPr>
            <a:xfrm>
              <a:off x="3953619" y="3462685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1"/>
            <p:cNvSpPr/>
            <p:nvPr/>
          </p:nvSpPr>
          <p:spPr>
            <a:xfrm>
              <a:off x="4073230" y="3576316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 txBox="1"/>
            <p:nvPr/>
          </p:nvSpPr>
          <p:spPr>
            <a:xfrm>
              <a:off x="4093251" y="3596337"/>
              <a:ext cx="1036459" cy="64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Unregulated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3953619" y="445934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1"/>
            <p:cNvSpPr/>
            <p:nvPr/>
          </p:nvSpPr>
          <p:spPr>
            <a:xfrm>
              <a:off x="4073230" y="457297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1"/>
            <p:cNvSpPr txBox="1"/>
            <p:nvPr/>
          </p:nvSpPr>
          <p:spPr>
            <a:xfrm>
              <a:off x="4073226" y="4592998"/>
              <a:ext cx="1036500" cy="643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6650" lIns="26650" spcFirstLastPara="1" rIns="26650" wrap="square" tIns="266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Calibri"/>
                <a:buNone/>
              </a:pPr>
              <a:r>
                <a:rPr lang="en-GB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EAS Facilitator, </a:t>
              </a:r>
              <a: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Youth, Offending, Homelessness, Addiction, Domestic Violence, Social care</a:t>
              </a:r>
              <a:endParaRPr b="0" i="0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"/>
            <p:cNvSpPr/>
            <p:nvPr/>
          </p:nvSpPr>
          <p:spPr>
            <a:xfrm>
              <a:off x="5927205" y="2466024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1"/>
            <p:cNvSpPr/>
            <p:nvPr/>
          </p:nvSpPr>
          <p:spPr>
            <a:xfrm>
              <a:off x="6046816" y="2579655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"/>
            <p:cNvSpPr txBox="1"/>
            <p:nvPr/>
          </p:nvSpPr>
          <p:spPr>
            <a:xfrm>
              <a:off x="6066837" y="2599676"/>
              <a:ext cx="1036459" cy="64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b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Physical Health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"/>
            <p:cNvSpPr/>
            <p:nvPr/>
          </p:nvSpPr>
          <p:spPr>
            <a:xfrm>
              <a:off x="5269343" y="3462685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5388954" y="3576316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"/>
            <p:cNvSpPr txBox="1"/>
            <p:nvPr/>
          </p:nvSpPr>
          <p:spPr>
            <a:xfrm>
              <a:off x="5408975" y="3596337"/>
              <a:ext cx="1036459" cy="64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b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Clinical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"/>
            <p:cNvSpPr/>
            <p:nvPr/>
          </p:nvSpPr>
          <p:spPr>
            <a:xfrm>
              <a:off x="5269343" y="445934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"/>
            <p:cNvSpPr/>
            <p:nvPr/>
          </p:nvSpPr>
          <p:spPr>
            <a:xfrm>
              <a:off x="5388954" y="457297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 txBox="1"/>
            <p:nvPr/>
          </p:nvSpPr>
          <p:spPr>
            <a:xfrm>
              <a:off x="5388950" y="4592998"/>
              <a:ext cx="1036500" cy="643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0475" lIns="30475" spcFirstLastPara="1" rIns="30475" wrap="square" tIns="30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800"/>
                <a:buFont typeface="Calibri"/>
                <a:buNone/>
              </a:pPr>
              <a: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  <a:extLst>
                    <a:ext uri="http://customooxmlschemas.google.com/">
                      <go:slidesCustomData xmlns:go="http://customooxmlschemas.google.com/" textRoundtripDataId="1"/>
                    </a:ext>
                  </a:extLst>
                </a:rPr>
                <a:t>Physiotherap</a:t>
              </a:r>
              <a:r>
                <a:rPr lang="en-GB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</a:t>
              </a:r>
              <a: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Occupational Therap</a:t>
              </a:r>
              <a:r>
                <a:rPr lang="en-GB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</a:t>
              </a:r>
              <a: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Psychomotor, Speech &amp; Language </a:t>
              </a:r>
              <a:endParaRPr b="0" i="0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"/>
            <p:cNvSpPr/>
            <p:nvPr/>
          </p:nvSpPr>
          <p:spPr>
            <a:xfrm>
              <a:off x="6585067" y="3462685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1"/>
            <p:cNvSpPr/>
            <p:nvPr/>
          </p:nvSpPr>
          <p:spPr>
            <a:xfrm>
              <a:off x="6704679" y="3576316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1"/>
            <p:cNvSpPr txBox="1"/>
            <p:nvPr/>
          </p:nvSpPr>
          <p:spPr>
            <a:xfrm>
              <a:off x="6724700" y="3596337"/>
              <a:ext cx="1036459" cy="64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b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Non-Clinical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1"/>
            <p:cNvSpPr/>
            <p:nvPr/>
          </p:nvSpPr>
          <p:spPr>
            <a:xfrm>
              <a:off x="6585067" y="445934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1"/>
            <p:cNvSpPr/>
            <p:nvPr/>
          </p:nvSpPr>
          <p:spPr>
            <a:xfrm>
              <a:off x="6704679" y="457297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1"/>
            <p:cNvSpPr txBox="1"/>
            <p:nvPr/>
          </p:nvSpPr>
          <p:spPr>
            <a:xfrm>
              <a:off x="6704675" y="4592998"/>
              <a:ext cx="1036500" cy="643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30475" lIns="30475" spcFirstLastPara="1" rIns="30475" wrap="square" tIns="30475">
              <a:noAutofit/>
            </a:bodyPr>
            <a:lstStyle/>
            <a:p>
              <a:pPr indent="0" lvl="0" marL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Calibri"/>
                <a:buNone/>
              </a:pPr>
              <a:r>
                <a:rPr lang="en-GB" sz="800">
                  <a:solidFill>
                    <a:schemeClr val="dk1"/>
                  </a:solidFill>
                  <a:highlight>
                    <a:schemeClr val="lt1"/>
                  </a:highlight>
                  <a:latin typeface="Calibri"/>
                  <a:ea typeface="Calibri"/>
                  <a:cs typeface="Calibri"/>
                  <a:sym typeface="Calibri"/>
                  <a:extLst>
                    <a:ext uri="http://customooxmlschemas.google.com/">
                      <go:slidesCustomData xmlns:go="http://customooxmlschemas.google.com/" textRoundtripDataId="2"/>
                    </a:ext>
                  </a:extLst>
                </a:rPr>
                <a:t>Riding, Driving,</a:t>
              </a:r>
              <a:r>
                <a:rPr lang="en-GB" sz="800">
                  <a:solidFill>
                    <a:schemeClr val="dk1"/>
                  </a:solidFill>
                  <a:highlight>
                    <a:schemeClr val="lt1"/>
                  </a:highlight>
                  <a:latin typeface="Calibri"/>
                  <a:ea typeface="Calibri"/>
                  <a:cs typeface="Calibri"/>
                  <a:sym typeface="Calibri"/>
                </a:rPr>
                <a:t> Ho</a:t>
              </a:r>
              <a:r>
                <a:rPr lang="en-GB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rsemanship, Vaulting, Equine Care, Therapeutic Riding, Physical Education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"/>
            <p:cNvSpPr/>
            <p:nvPr/>
          </p:nvSpPr>
          <p:spPr>
            <a:xfrm>
              <a:off x="9216516" y="2466024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1"/>
            <p:cNvSpPr/>
            <p:nvPr/>
          </p:nvSpPr>
          <p:spPr>
            <a:xfrm>
              <a:off x="9336127" y="2579655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1"/>
            <p:cNvSpPr txBox="1"/>
            <p:nvPr/>
          </p:nvSpPr>
          <p:spPr>
            <a:xfrm>
              <a:off x="9356148" y="2599676"/>
              <a:ext cx="1036459" cy="64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b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Learning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"/>
            <p:cNvSpPr/>
            <p:nvPr/>
          </p:nvSpPr>
          <p:spPr>
            <a:xfrm>
              <a:off x="7900792" y="3462685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1"/>
            <p:cNvSpPr/>
            <p:nvPr/>
          </p:nvSpPr>
          <p:spPr>
            <a:xfrm>
              <a:off x="8020403" y="3576316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1"/>
            <p:cNvSpPr txBox="1"/>
            <p:nvPr/>
          </p:nvSpPr>
          <p:spPr>
            <a:xfrm>
              <a:off x="8040424" y="3596337"/>
              <a:ext cx="1036459" cy="64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b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National Curriculum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"/>
            <p:cNvSpPr/>
            <p:nvPr/>
          </p:nvSpPr>
          <p:spPr>
            <a:xfrm>
              <a:off x="7900792" y="445934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1"/>
            <p:cNvSpPr/>
            <p:nvPr/>
          </p:nvSpPr>
          <p:spPr>
            <a:xfrm>
              <a:off x="8020403" y="457297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"/>
            <p:cNvSpPr txBox="1"/>
            <p:nvPr/>
          </p:nvSpPr>
          <p:spPr>
            <a:xfrm>
              <a:off x="8020399" y="4592998"/>
              <a:ext cx="1036500" cy="643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0475" lIns="30475" spcFirstLastPara="1" rIns="30475" wrap="square" tIns="30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800"/>
                <a:buFont typeface="Calibri"/>
                <a:buNone/>
              </a:pPr>
              <a: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Teach</a:t>
              </a:r>
              <a:r>
                <a:rPr lang="en-GB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ers, Teaching assistants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1"/>
            <p:cNvSpPr/>
            <p:nvPr/>
          </p:nvSpPr>
          <p:spPr>
            <a:xfrm>
              <a:off x="9216516" y="3462685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1"/>
            <p:cNvSpPr/>
            <p:nvPr/>
          </p:nvSpPr>
          <p:spPr>
            <a:xfrm>
              <a:off x="9336127" y="3576316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1"/>
            <p:cNvSpPr txBox="1"/>
            <p:nvPr/>
          </p:nvSpPr>
          <p:spPr>
            <a:xfrm>
              <a:off x="9356148" y="3596337"/>
              <a:ext cx="1036459" cy="64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b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Engagement with Education / Informal Learning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1"/>
            <p:cNvSpPr/>
            <p:nvPr/>
          </p:nvSpPr>
          <p:spPr>
            <a:xfrm>
              <a:off x="9216516" y="445934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1"/>
            <p:cNvSpPr/>
            <p:nvPr/>
          </p:nvSpPr>
          <p:spPr>
            <a:xfrm>
              <a:off x="9336127" y="457297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1"/>
            <p:cNvSpPr txBox="1"/>
            <p:nvPr/>
          </p:nvSpPr>
          <p:spPr>
            <a:xfrm>
              <a:off x="9336123" y="4592998"/>
              <a:ext cx="1036500" cy="643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r>
                <a:rPr lang="en-GB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EAS Facilitator, </a:t>
              </a:r>
              <a: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Mental Health/Behaviour Support, S</a:t>
              </a:r>
              <a:r>
                <a:rPr lang="en-GB" sz="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</a:t>
              </a:r>
              <a: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SLT, Life/Work Skills, Youth/Family work </a:t>
              </a:r>
              <a:endParaRPr b="0" i="0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1"/>
            <p:cNvSpPr/>
            <p:nvPr/>
          </p:nvSpPr>
          <p:spPr>
            <a:xfrm>
              <a:off x="10532240" y="3462685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1"/>
            <p:cNvSpPr/>
            <p:nvPr/>
          </p:nvSpPr>
          <p:spPr>
            <a:xfrm>
              <a:off x="10651852" y="3576316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1"/>
            <p:cNvSpPr txBox="1"/>
            <p:nvPr/>
          </p:nvSpPr>
          <p:spPr>
            <a:xfrm>
              <a:off x="10671873" y="3596337"/>
              <a:ext cx="1036459" cy="64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b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Equine/ Equestrian Skills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1"/>
            <p:cNvSpPr/>
            <p:nvPr/>
          </p:nvSpPr>
          <p:spPr>
            <a:xfrm>
              <a:off x="10532240" y="445934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1"/>
            <p:cNvSpPr/>
            <p:nvPr/>
          </p:nvSpPr>
          <p:spPr>
            <a:xfrm>
              <a:off x="10651852" y="4572977"/>
              <a:ext cx="1076501" cy="68357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019"/>
              </a:schemeClr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1"/>
            <p:cNvSpPr txBox="1"/>
            <p:nvPr/>
          </p:nvSpPr>
          <p:spPr>
            <a:xfrm>
              <a:off x="10651848" y="4592998"/>
              <a:ext cx="1036500" cy="643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6650" lIns="26650" spcFirstLastPara="1" rIns="26650" wrap="square" tIns="266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Calibri"/>
                <a:buNone/>
              </a:pPr>
              <a: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  <a:extLst>
                    <a:ext uri="http://customooxmlschemas.google.com/">
                      <go:slidesCustomData xmlns:go="http://customooxmlschemas.google.com/" textRoundtripDataId="3"/>
                    </a:ext>
                  </a:extLst>
                </a:rPr>
                <a:t>Riding, Driving,</a:t>
              </a:r>
              <a:r>
                <a:rPr b="0" i="0" lang="en-GB" sz="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Horsemanship, Vaulting, Equine Care, Therapeutic Riding</a:t>
              </a:r>
              <a:endParaRPr b="0" i="0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" name="Google Shape;176;p1"/>
          <p:cNvSpPr txBox="1"/>
          <p:nvPr/>
        </p:nvSpPr>
        <p:spPr>
          <a:xfrm>
            <a:off x="228600" y="5391359"/>
            <a:ext cx="11734800" cy="1385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purpose of this chart is to give an overview of the EAS sector. </a:t>
            </a: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line </a:t>
            </a:r>
            <a:r>
              <a:rPr b="1"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we have divided the sector into 4 broad referral routes and expected outcomes; on line </a:t>
            </a:r>
            <a:r>
              <a:rPr b="1"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we sub-divide by the types of professionals you may find working alongside equines in these EAS settings. Line </a:t>
            </a:r>
            <a:r>
              <a:rPr b="1"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offers </a:t>
            </a:r>
            <a:r>
              <a:rPr b="1" i="0" lang="en-GB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 examples</a:t>
            </a:r>
            <a:r>
              <a:rPr b="0" i="0" lang="en-GB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professions often working at EAS centres,</a:t>
            </a:r>
            <a:r>
              <a:rPr b="0" i="0" lang="en-GB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but this list is not exhaustive. In </a:t>
            </a:r>
            <a:r>
              <a:rPr b="1" i="0" lang="en-GB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</a:t>
            </a:r>
            <a:r>
              <a:rPr b="1"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EAS practice</a:t>
            </a:r>
            <a:r>
              <a:rPr b="0" i="0" lang="en-GB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</a:t>
            </a: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 should be an appropriate mix of equine skills and the skills relevant to the desired outcomes for the service users. Qualified EAS Facilitators will have crossover skills. </a:t>
            </a:r>
            <a:r>
              <a:rPr b="0" i="0" lang="en-GB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recognize that some service providers may </a:t>
            </a: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</a:t>
            </a:r>
            <a:r>
              <a:rPr b="0" i="0" lang="en-GB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under </a:t>
            </a: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multiple</a:t>
            </a:r>
            <a:r>
              <a:rPr b="0" i="0" lang="en-GB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EAS areas. We also recognize that the terminology for professions in different countries may differ. </a:t>
            </a:r>
            <a:r>
              <a:rPr b="0" i="0" lang="en-GB" u="none" cap="none" strike="noStrike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We welcome </a:t>
            </a:r>
            <a:r>
              <a:rPr b="0" i="0" lang="en-GB" u="none" cap="none" strike="noStrike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translations </a:t>
            </a:r>
            <a:r>
              <a:rPr b="0" i="0" lang="en-GB" u="none" cap="none" strike="noStrike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for other</a:t>
            </a:r>
            <a:r>
              <a:rPr b="0" i="0" lang="en-GB" u="none" cap="none" strike="noStrike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 languages</a:t>
            </a:r>
            <a:r>
              <a:rPr lang="en-GB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, countries - they may require an altered structure to reflect the EAS sector within that country.</a:t>
            </a:r>
            <a:endParaRPr b="0" i="0" u="none" cap="none" strike="noStrike">
              <a:solidFill>
                <a:srgbClr val="000000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7" name="Google Shape;177;p1"/>
          <p:cNvPicPr preferRelativeResize="0"/>
          <p:nvPr/>
        </p:nvPicPr>
        <p:blipFill rotWithShape="1">
          <a:blip r:embed="rId3">
            <a:alphaModFix/>
          </a:blip>
          <a:srcRect b="12937" l="0" r="0" t="0"/>
          <a:stretch/>
        </p:blipFill>
        <p:spPr>
          <a:xfrm>
            <a:off x="162075" y="170701"/>
            <a:ext cx="2038050" cy="1774325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1"/>
          <p:cNvSpPr txBox="1"/>
          <p:nvPr/>
        </p:nvSpPr>
        <p:spPr>
          <a:xfrm>
            <a:off x="3109912" y="170705"/>
            <a:ext cx="5686500" cy="10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none" cap="none" strike="noStrike">
                <a:solidFill>
                  <a:srgbClr val="004F76"/>
                </a:solidFill>
                <a:latin typeface="Tahoma"/>
                <a:ea typeface="Tahoma"/>
                <a:cs typeface="Tahoma"/>
                <a:sym typeface="Tahoma"/>
              </a:rPr>
              <a:t>Equine Assisted Services Sector Map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"/>
          <p:cNvSpPr txBox="1"/>
          <p:nvPr/>
        </p:nvSpPr>
        <p:spPr>
          <a:xfrm>
            <a:off x="-76200" y="3320725"/>
            <a:ext cx="360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004F76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 sz="2800">
              <a:solidFill>
                <a:srgbClr val="004F7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"/>
          <p:cNvSpPr txBox="1"/>
          <p:nvPr/>
        </p:nvSpPr>
        <p:spPr>
          <a:xfrm>
            <a:off x="-76200" y="4272450"/>
            <a:ext cx="360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004F76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 sz="2800">
              <a:solidFill>
                <a:srgbClr val="004F7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"/>
          <p:cNvSpPr txBox="1"/>
          <p:nvPr/>
        </p:nvSpPr>
        <p:spPr>
          <a:xfrm>
            <a:off x="260825" y="2503475"/>
            <a:ext cx="480300" cy="30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004F76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sz="2800">
              <a:solidFill>
                <a:srgbClr val="004F7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"/>
          <p:cNvSpPr/>
          <p:nvPr/>
        </p:nvSpPr>
        <p:spPr>
          <a:xfrm>
            <a:off x="9090175" y="275450"/>
            <a:ext cx="2993400" cy="864300"/>
          </a:xfrm>
          <a:prstGeom prst="roundRect">
            <a:avLst>
              <a:gd fmla="val 10000" name="adj"/>
            </a:avLst>
          </a:prstGeom>
          <a:solidFill>
            <a:srgbClr val="FFFFFF"/>
          </a:solidFill>
          <a:ln cap="flat" cmpd="sng" w="38100">
            <a:solidFill>
              <a:srgbClr val="70AD47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File:Flag of the United Kingdom (3-5).svg - Wikimedia Commons" id="183" name="Google Shape;183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43745" y="466800"/>
            <a:ext cx="809027" cy="48510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1"/>
          <p:cNvSpPr txBox="1"/>
          <p:nvPr/>
        </p:nvSpPr>
        <p:spPr>
          <a:xfrm>
            <a:off x="9010675" y="470575"/>
            <a:ext cx="3000000" cy="51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Version English - UK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February 2025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2025-02-18T15:45:04Z</dcterms:created>
  <dc:creator>HETI</dc:creator>
</cp:coreProperties>
</file>